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32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13"/>
    <p:restoredTop sz="96327"/>
  </p:normalViewPr>
  <p:slideViewPr>
    <p:cSldViewPr snapToGrid="0" snapToObjects="1">
      <p:cViewPr varScale="1">
        <p:scale>
          <a:sx n="100" d="100"/>
          <a:sy n="100" d="100"/>
        </p:scale>
        <p:origin x="160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403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920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464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039958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004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3984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64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812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76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600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143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302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452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30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1/28/21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64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217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702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5549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  <p:sldLayoutId id="2147483944" r:id="rId12"/>
    <p:sldLayoutId id="2147483945" r:id="rId13"/>
    <p:sldLayoutId id="2147483946" r:id="rId14"/>
    <p:sldLayoutId id="2147483947" r:id="rId15"/>
    <p:sldLayoutId id="2147483948" r:id="rId16"/>
    <p:sldLayoutId id="214748394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universe.openai.com/envs#world_of_bits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universe.openai.com/envs#flash_games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jpeg"/><Relationship Id="rId11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hyperlink" Target="https://en.wikipedia.org/wiki/Grand_Theft_Auto_V" TargetMode="External"/><Relationship Id="rId4" Type="http://schemas.openxmlformats.org/officeDocument/2006/relationships/image" Target="../media/image1.jpeg"/><Relationship Id="rId9" Type="http://schemas.openxmlformats.org/officeDocument/2006/relationships/hyperlink" Target="https://slither.io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jpe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ai.com/blog/universe/" TargetMode="Externa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8961809-266D-4B4D-BE74-84C1B3CD6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A14E90A2-C55C-4A5B-A1CA-600A3ADCE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5C269CFD-5B02-4090-8D3A-DF39B5F4C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" name="Picture 4" descr="Efectos luminosos impresionantes">
            <a:extLst>
              <a:ext uri="{FF2B5EF4-FFF2-40B4-BE49-F238E27FC236}">
                <a16:creationId xmlns:a16="http://schemas.microsoft.com/office/drawing/2014/main" id="{491F37BF-5CDF-4EF2-8661-0F696B223E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b="43733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2086F72-9495-4DC4-839B-72567BA8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7" name="Round Diagonal Corner Rectangle 7">
              <a:extLst>
                <a:ext uri="{FF2B5EF4-FFF2-40B4-BE49-F238E27FC236}">
                  <a16:creationId xmlns:a16="http://schemas.microsoft.com/office/drawing/2014/main" id="{80C915C2-7A87-4547-97CA-A14D39AB2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C3B34D4-8ACE-49A6-A4B3-29916A53B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9" name="Freeform 32">
                <a:extLst>
                  <a:ext uri="{FF2B5EF4-FFF2-40B4-BE49-F238E27FC236}">
                    <a16:creationId xmlns:a16="http://schemas.microsoft.com/office/drawing/2014/main" id="{5516CB95-0B27-48B5-AADE-72B57A6C79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reeform 33">
                <a:extLst>
                  <a:ext uri="{FF2B5EF4-FFF2-40B4-BE49-F238E27FC236}">
                    <a16:creationId xmlns:a16="http://schemas.microsoft.com/office/drawing/2014/main" id="{5E314680-0A6F-49E3-8019-9616313D83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reeform 34">
                <a:extLst>
                  <a:ext uri="{FF2B5EF4-FFF2-40B4-BE49-F238E27FC236}">
                    <a16:creationId xmlns:a16="http://schemas.microsoft.com/office/drawing/2014/main" id="{E822FA8D-1CAD-48AC-8AAF-AC9B13E441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B1780F53-5CB6-4C66-BE5C-CBB98ACBC4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reeform 35">
                <a:extLst>
                  <a:ext uri="{FF2B5EF4-FFF2-40B4-BE49-F238E27FC236}">
                    <a16:creationId xmlns:a16="http://schemas.microsoft.com/office/drawing/2014/main" id="{781B98D4-7596-46BD-BB6D-0FAA51C38C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reeform 36">
                <a:extLst>
                  <a:ext uri="{FF2B5EF4-FFF2-40B4-BE49-F238E27FC236}">
                    <a16:creationId xmlns:a16="http://schemas.microsoft.com/office/drawing/2014/main" id="{68558D61-DFBE-4A2C-8DBD-43BAFA68DD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reeform 38">
                <a:extLst>
                  <a:ext uri="{FF2B5EF4-FFF2-40B4-BE49-F238E27FC236}">
                    <a16:creationId xmlns:a16="http://schemas.microsoft.com/office/drawing/2014/main" id="{5646C634-CAD3-432B-BD41-CDE0F526E6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Freeform 39">
                <a:extLst>
                  <a:ext uri="{FF2B5EF4-FFF2-40B4-BE49-F238E27FC236}">
                    <a16:creationId xmlns:a16="http://schemas.microsoft.com/office/drawing/2014/main" id="{72B91DC4-A905-421C-B77D-3AB7CA3AC2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reeform 40">
                <a:extLst>
                  <a:ext uri="{FF2B5EF4-FFF2-40B4-BE49-F238E27FC236}">
                    <a16:creationId xmlns:a16="http://schemas.microsoft.com/office/drawing/2014/main" id="{7A50FBDE-0FD3-4C3E-AB4C-40DD78E1AA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Rectangle 41">
                <a:extLst>
                  <a:ext uri="{FF2B5EF4-FFF2-40B4-BE49-F238E27FC236}">
                    <a16:creationId xmlns:a16="http://schemas.microsoft.com/office/drawing/2014/main" id="{10793947-01A9-45E9-9C1A-D96D5B220E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reeform 32">
                <a:extLst>
                  <a:ext uri="{FF2B5EF4-FFF2-40B4-BE49-F238E27FC236}">
                    <a16:creationId xmlns:a16="http://schemas.microsoft.com/office/drawing/2014/main" id="{BF30035C-FBC7-40B2-B089-084EA4677B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reeform 33">
                <a:extLst>
                  <a:ext uri="{FF2B5EF4-FFF2-40B4-BE49-F238E27FC236}">
                    <a16:creationId xmlns:a16="http://schemas.microsoft.com/office/drawing/2014/main" id="{F3C7515F-9B43-411B-8D60-C38FA83FAB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reeform 34">
                <a:extLst>
                  <a:ext uri="{FF2B5EF4-FFF2-40B4-BE49-F238E27FC236}">
                    <a16:creationId xmlns:a16="http://schemas.microsoft.com/office/drawing/2014/main" id="{709B1F65-34E0-401F-8C78-A5058C84B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reeform 37">
                <a:extLst>
                  <a:ext uri="{FF2B5EF4-FFF2-40B4-BE49-F238E27FC236}">
                    <a16:creationId xmlns:a16="http://schemas.microsoft.com/office/drawing/2014/main" id="{BECD5C03-173E-4590-BD11-26241C59C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reeform 35">
                <a:extLst>
                  <a:ext uri="{FF2B5EF4-FFF2-40B4-BE49-F238E27FC236}">
                    <a16:creationId xmlns:a16="http://schemas.microsoft.com/office/drawing/2014/main" id="{14931415-56EE-4E4A-8832-D570F57450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reeform 36">
                <a:extLst>
                  <a:ext uri="{FF2B5EF4-FFF2-40B4-BE49-F238E27FC236}">
                    <a16:creationId xmlns:a16="http://schemas.microsoft.com/office/drawing/2014/main" id="{D881F11B-638D-4FEE-B212-B921A4C6D5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reeform 38">
                <a:extLst>
                  <a:ext uri="{FF2B5EF4-FFF2-40B4-BE49-F238E27FC236}">
                    <a16:creationId xmlns:a16="http://schemas.microsoft.com/office/drawing/2014/main" id="{2EC82DB3-9325-44B9-81C1-933CFF0F13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Freeform 39">
                <a:extLst>
                  <a:ext uri="{FF2B5EF4-FFF2-40B4-BE49-F238E27FC236}">
                    <a16:creationId xmlns:a16="http://schemas.microsoft.com/office/drawing/2014/main" id="{F3F62819-5FD5-4BB4-9FB1-9F1D5F2C66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7" name="Freeform 40">
                <a:extLst>
                  <a:ext uri="{FF2B5EF4-FFF2-40B4-BE49-F238E27FC236}">
                    <a16:creationId xmlns:a16="http://schemas.microsoft.com/office/drawing/2014/main" id="{003B73B7-62FB-478B-823D-DDB5BFC40B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8" name="Rectangle 41">
                <a:extLst>
                  <a:ext uri="{FF2B5EF4-FFF2-40B4-BE49-F238E27FC236}">
                    <a16:creationId xmlns:a16="http://schemas.microsoft.com/office/drawing/2014/main" id="{19F16A31-F5A3-45EF-AD4B-500C660849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DCA60EA-B581-A149-BB4A-78CFC73AD7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s-EC"/>
              <a:t>UNIVERSE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C11750-B122-894B-86BC-031795C25E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s-ES_tradnl"/>
              <a:t>Nombre:</a:t>
            </a:r>
          </a:p>
          <a:p>
            <a:pPr algn="ctr"/>
            <a:r>
              <a:rPr lang="es-ES_tradnl"/>
              <a:t>	Fernando Sánchez</a:t>
            </a:r>
          </a:p>
        </p:txBody>
      </p:sp>
    </p:spTree>
    <p:extLst>
      <p:ext uri="{BB962C8B-B14F-4D97-AF65-F5344CB8AC3E}">
        <p14:creationId xmlns:p14="http://schemas.microsoft.com/office/powerpoint/2010/main" val="2652836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">
            <a:extLst>
              <a:ext uri="{FF2B5EF4-FFF2-40B4-BE49-F238E27FC236}">
                <a16:creationId xmlns:a16="http://schemas.microsoft.com/office/drawing/2014/main" id="{993B1A07-0236-4926-8D53-0A01D1D99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97CDDBDA-B83A-4359-A2A4-0B03E4A6F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5A12CF3-09C7-4DA2-965F-47D18D686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PU con números binarios y placa base">
            <a:extLst>
              <a:ext uri="{FF2B5EF4-FFF2-40B4-BE49-F238E27FC236}">
                <a16:creationId xmlns:a16="http://schemas.microsoft.com/office/drawing/2014/main" id="{ACF2196A-884E-4A56-961C-113FCDACEB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l="29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21E4882-1AB7-4753-AAFC-4105FD7FC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274F85DD-3631-42CA-9A46-A8E38A637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080693C-1F6B-4C13-9592-C0CBC33E49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FC648D9D-2B7B-4DD1-95A0-658A6DD35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F4901A22-D165-4476-A736-865C836AD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A98176E9-7B32-460E-A7BB-DB5F9795EE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7">
                <a:extLst>
                  <a:ext uri="{FF2B5EF4-FFF2-40B4-BE49-F238E27FC236}">
                    <a16:creationId xmlns:a16="http://schemas.microsoft.com/office/drawing/2014/main" id="{9206F027-8CEA-4A23-BCA1-051C60BE0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6C38CE9-0D8D-4151-B7E4-24620F1AC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ADAACF02-10E1-441D-89F7-CBC3B3739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E490D4D0-46C3-47F4-9123-6D081BAB2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B88265EF-D686-448B-AAF8-2C2BC95BDC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86E482BB-D007-4DC9-ACF8-0A5209B44B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CEA0D54F-AB4A-4676-A056-A3A63F6647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CAF5E0A2-B472-480D-80D4-5407E208BF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817FE8A-35FC-447D-8A8E-6F9A314F0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E5FC3F46-FA6B-4DA5-BC93-2FB0FB2CE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BA60AA9F-B728-425F-B041-59F45DB0D6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889F1B32-7009-4BD1-8F32-5573BDC23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F0C5AC7B-1344-4DD2-9A50-B2816DE187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4703B2C-EC15-4EF9-91D2-6FF344F44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D58B038C-F941-4858-A370-DA42FC974A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7A8B946E-ED4F-476A-AC37-E388554B66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E075BA0-3656-420A-AE6E-64F416E633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C64EF6E-DC01-4A22-85CF-7D46A4F134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A169CCFA-104E-48CD-B98D-B93B93189A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05F45422-69F2-4AB6-B456-3FDACFE0B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9F64DBF-9370-5C4A-9033-C9949362E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s-ES_tradnl"/>
              <a:t>Funcionalidad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4C389A-54AE-7D4C-B482-CE35334A2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Es una plataforma de software para medir y entrenar la inteligencia general de una IA en la oferta mundial de juegos, sitios web y otras aplicaciones.</a:t>
            </a:r>
          </a:p>
          <a:p>
            <a:pPr marL="0" indent="0">
              <a:buNone/>
            </a:pPr>
            <a:r>
              <a:rPr lang="es-ES_tradnl" sz="2000" dirty="0"/>
              <a:t>Permite a cualquier persona entrenar y evaluar agentes de IA en una gama extremadamente amplia de entornos complejos en tiempo real.</a:t>
            </a:r>
          </a:p>
        </p:txBody>
      </p:sp>
    </p:spTree>
    <p:extLst>
      <p:ext uri="{BB962C8B-B14F-4D97-AF65-F5344CB8AC3E}">
        <p14:creationId xmlns:p14="http://schemas.microsoft.com/office/powerpoint/2010/main" val="2875800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">
            <a:extLst>
              <a:ext uri="{FF2B5EF4-FFF2-40B4-BE49-F238E27FC236}">
                <a16:creationId xmlns:a16="http://schemas.microsoft.com/office/drawing/2014/main" id="{993B1A07-0236-4926-8D53-0A01D1D99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97CDDBDA-B83A-4359-A2A4-0B03E4A6F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5A12CF3-09C7-4DA2-965F-47D18D686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PU con números binarios y placa base">
            <a:extLst>
              <a:ext uri="{FF2B5EF4-FFF2-40B4-BE49-F238E27FC236}">
                <a16:creationId xmlns:a16="http://schemas.microsoft.com/office/drawing/2014/main" id="{ACF2196A-884E-4A56-961C-113FCDACEB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l="29"/>
          <a:stretch/>
        </p:blipFill>
        <p:spPr>
          <a:xfrm>
            <a:off x="27424" y="9524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21E4882-1AB7-4753-AAFC-4105FD7FC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274F85DD-3631-42CA-9A46-A8E38A637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080693C-1F6B-4C13-9592-C0CBC33E49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FC648D9D-2B7B-4DD1-95A0-658A6DD35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F4901A22-D165-4476-A736-865C836AD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A98176E9-7B32-460E-A7BB-DB5F9795EE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7">
                <a:extLst>
                  <a:ext uri="{FF2B5EF4-FFF2-40B4-BE49-F238E27FC236}">
                    <a16:creationId xmlns:a16="http://schemas.microsoft.com/office/drawing/2014/main" id="{9206F027-8CEA-4A23-BCA1-051C60BE0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6C38CE9-0D8D-4151-B7E4-24620F1AC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ADAACF02-10E1-441D-89F7-CBC3B3739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E490D4D0-46C3-47F4-9123-6D081BAB2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B88265EF-D686-448B-AAF8-2C2BC95BDC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86E482BB-D007-4DC9-ACF8-0A5209B44B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CEA0D54F-AB4A-4676-A056-A3A63F6647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CAF5E0A2-B472-480D-80D4-5407E208BF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817FE8A-35FC-447D-8A8E-6F9A314F0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E5FC3F46-FA6B-4DA5-BC93-2FB0FB2CE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BA60AA9F-B728-425F-B041-59F45DB0D6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889F1B32-7009-4BD1-8F32-5573BDC23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F0C5AC7B-1344-4DD2-9A50-B2816DE187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4703B2C-EC15-4EF9-91D2-6FF344F44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D58B038C-F941-4858-A370-DA42FC974A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7A8B946E-ED4F-476A-AC37-E388554B66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E075BA0-3656-420A-AE6E-64F416E633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C64EF6E-DC01-4A22-85CF-7D46A4F134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A169CCFA-104E-48CD-B98D-B93B93189A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05F45422-69F2-4AB6-B456-3FDACFE0B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9F64DBF-9370-5C4A-9033-C9949362E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s-ES_tradnl" dirty="0"/>
              <a:t>Que hace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4C389A-54AE-7D4C-B482-CE35334A2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6431843" cy="3454399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s-ES_tradnl" sz="2000" dirty="0" err="1"/>
              <a:t>Universe</a:t>
            </a:r>
            <a:r>
              <a:rPr lang="es-ES_tradnl" sz="2000" dirty="0"/>
              <a:t> hace posible que cualquier programa existente se convierta en un entorno de </a:t>
            </a:r>
            <a:r>
              <a:rPr lang="es-ES_tradnl" sz="2000" dirty="0" err="1"/>
              <a:t>OpenAI</a:t>
            </a:r>
            <a:r>
              <a:rPr lang="es-ES_tradnl" sz="2000" dirty="0"/>
              <a:t> </a:t>
            </a:r>
            <a:r>
              <a:rPr lang="es-ES_tradnl" sz="2000" dirty="0" err="1"/>
              <a:t>Gym</a:t>
            </a:r>
            <a:r>
              <a:rPr lang="es-ES_tradnl" sz="2000" dirty="0"/>
              <a:t>, sin necesidad de acceso especial a los componentes internos, el código fuente o las API del programa. Lo hace empaquetando el programa en un contenedor </a:t>
            </a:r>
            <a:r>
              <a:rPr lang="es-ES_tradnl" sz="2000" dirty="0" err="1"/>
              <a:t>Docker</a:t>
            </a:r>
            <a:r>
              <a:rPr lang="es-ES_tradnl" sz="2000" dirty="0"/>
              <a:t> y presentando la IA con la misma interfaz que usa un ser humano: enviando eventos de teclado y mouse y recibiendo píxeles de pantalla. Nuestra versión inicial contiene más de 1000 entornos en los que un agente de IA puede realizar acciones y recopilar observaciones.</a:t>
            </a:r>
          </a:p>
          <a:p>
            <a:pPr marL="0" indent="0">
              <a:buNone/>
            </a:pPr>
            <a:r>
              <a:rPr lang="es-ES_tradnl" sz="2000" dirty="0"/>
              <a:t>El entorno expone un servidor VNC y la  biblioteca convierte al agente en un cliente VNC.</a:t>
            </a:r>
          </a:p>
        </p:txBody>
      </p:sp>
      <p:pic>
        <p:nvPicPr>
          <p:cNvPr id="13" name="Imagen 12" descr="Diagrama&#10;&#10;Descripción generada automáticamente">
            <a:extLst>
              <a:ext uri="{FF2B5EF4-FFF2-40B4-BE49-F238E27FC236}">
                <a16:creationId xmlns:a16="http://schemas.microsoft.com/office/drawing/2014/main" id="{C14584C7-30BA-9D48-B35E-FB344A03FE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9504" y="2993232"/>
            <a:ext cx="3807223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03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">
            <a:extLst>
              <a:ext uri="{FF2B5EF4-FFF2-40B4-BE49-F238E27FC236}">
                <a16:creationId xmlns:a16="http://schemas.microsoft.com/office/drawing/2014/main" id="{993B1A07-0236-4926-8D53-0A01D1D99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97CDDBDA-B83A-4359-A2A4-0B03E4A6F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5A12CF3-09C7-4DA2-965F-47D18D686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PU con números binarios y placa base">
            <a:extLst>
              <a:ext uri="{FF2B5EF4-FFF2-40B4-BE49-F238E27FC236}">
                <a16:creationId xmlns:a16="http://schemas.microsoft.com/office/drawing/2014/main" id="{ACF2196A-884E-4A56-961C-113FCDACEB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l="29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21E4882-1AB7-4753-AAFC-4105FD7FC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274F85DD-3631-42CA-9A46-A8E38A637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080693C-1F6B-4C13-9592-C0CBC33E49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FC648D9D-2B7B-4DD1-95A0-658A6DD35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F4901A22-D165-4476-A736-865C836AD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A98176E9-7B32-460E-A7BB-DB5F9795EE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7">
                <a:extLst>
                  <a:ext uri="{FF2B5EF4-FFF2-40B4-BE49-F238E27FC236}">
                    <a16:creationId xmlns:a16="http://schemas.microsoft.com/office/drawing/2014/main" id="{9206F027-8CEA-4A23-BCA1-051C60BE0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6C38CE9-0D8D-4151-B7E4-24620F1AC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ADAACF02-10E1-441D-89F7-CBC3B3739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E490D4D0-46C3-47F4-9123-6D081BAB2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B88265EF-D686-448B-AAF8-2C2BC95BDC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86E482BB-D007-4DC9-ACF8-0A5209B44B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CEA0D54F-AB4A-4676-A056-A3A63F6647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CAF5E0A2-B472-480D-80D4-5407E208BF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817FE8A-35FC-447D-8A8E-6F9A314F0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E5FC3F46-FA6B-4DA5-BC93-2FB0FB2CE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BA60AA9F-B728-425F-B041-59F45DB0D6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889F1B32-7009-4BD1-8F32-5573BDC23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F0C5AC7B-1344-4DD2-9A50-B2816DE187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4703B2C-EC15-4EF9-91D2-6FF344F44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D58B038C-F941-4858-A370-DA42FC974A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7A8B946E-ED4F-476A-AC37-E388554B66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E075BA0-3656-420A-AE6E-64F416E633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C64EF6E-DC01-4A22-85CF-7D46A4F134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A169CCFA-104E-48CD-B98D-B93B93189A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05F45422-69F2-4AB6-B456-3FDACFE0B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9F64DBF-9370-5C4A-9033-C9949362E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s-ES_tradnl" dirty="0"/>
              <a:t>Infraestructura del universo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4C389A-54AE-7D4C-B482-CE35334A2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ES_tradnl" sz="2000" dirty="0"/>
              <a:t>El diseño de </a:t>
            </a:r>
            <a:r>
              <a:rPr lang="es-ES_tradnl" sz="2000" dirty="0" err="1"/>
              <a:t>universe</a:t>
            </a:r>
            <a:r>
              <a:rPr lang="es-ES_tradnl" sz="2000" dirty="0"/>
              <a:t> era admitir un único proceso de Python que maneja 20 entornos en paralelo a 60 fotogramas por segundo. Cada búfer de pantalla es de 1024x768, por lo que requeriría 3 GB / s de ancho de banda de memoria. Se carga como una biblioteca compartida en Python y actualiza de forma incremental un par de búferes para cada entorno. Después de experimentar con muchas combinaciones de servidores VNC, codificaciones y opciones de protocolo no documentadas, ahora maneja de manera rutinaria docenas de entornos a 60 cuadros por segundo con una latencia de 100 ms, debido a la codificación del lado del servidor.</a:t>
            </a:r>
          </a:p>
        </p:txBody>
      </p:sp>
    </p:spTree>
    <p:extLst>
      <p:ext uri="{BB962C8B-B14F-4D97-AF65-F5344CB8AC3E}">
        <p14:creationId xmlns:p14="http://schemas.microsoft.com/office/powerpoint/2010/main" val="2669382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">
            <a:extLst>
              <a:ext uri="{FF2B5EF4-FFF2-40B4-BE49-F238E27FC236}">
                <a16:creationId xmlns:a16="http://schemas.microsoft.com/office/drawing/2014/main" id="{993B1A07-0236-4926-8D53-0A01D1D99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97CDDBDA-B83A-4359-A2A4-0B03E4A6F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5A12CF3-09C7-4DA2-965F-47D18D686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PU con números binarios y placa base">
            <a:extLst>
              <a:ext uri="{FF2B5EF4-FFF2-40B4-BE49-F238E27FC236}">
                <a16:creationId xmlns:a16="http://schemas.microsoft.com/office/drawing/2014/main" id="{ACF2196A-884E-4A56-961C-113FCDACEB0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l="29"/>
          <a:stretch/>
        </p:blipFill>
        <p:spPr>
          <a:xfrm>
            <a:off x="-3" y="252412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21E4882-1AB7-4753-AAFC-4105FD7FC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274F85DD-3631-42CA-9A46-A8E38A637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080693C-1F6B-4C13-9592-C0CBC33E49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FC648D9D-2B7B-4DD1-95A0-658A6DD35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F4901A22-D165-4476-A736-865C836AD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A98176E9-7B32-460E-A7BB-DB5F9795EE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7">
                <a:extLst>
                  <a:ext uri="{FF2B5EF4-FFF2-40B4-BE49-F238E27FC236}">
                    <a16:creationId xmlns:a16="http://schemas.microsoft.com/office/drawing/2014/main" id="{9206F027-8CEA-4A23-BCA1-051C60BE0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6C38CE9-0D8D-4151-B7E4-24620F1AC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ADAACF02-10E1-441D-89F7-CBC3B3739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E490D4D0-46C3-47F4-9123-6D081BAB2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B88265EF-D686-448B-AAF8-2C2BC95BDC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86E482BB-D007-4DC9-ACF8-0A5209B44B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CEA0D54F-AB4A-4676-A056-A3A63F6647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CAF5E0A2-B472-480D-80D4-5407E208BF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817FE8A-35FC-447D-8A8E-6F9A314F0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E5FC3F46-FA6B-4DA5-BC93-2FB0FB2CE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BA60AA9F-B728-425F-B041-59F45DB0D6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889F1B32-7009-4BD1-8F32-5573BDC23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F0C5AC7B-1344-4DD2-9A50-B2816DE187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4703B2C-EC15-4EF9-91D2-6FF344F44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D58B038C-F941-4858-A370-DA42FC974A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7A8B946E-ED4F-476A-AC37-E388554B66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E075BA0-3656-420A-AE6E-64F416E633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C64EF6E-DC01-4A22-85CF-7D46A4F134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A169CCFA-104E-48CD-B98D-B93B93189A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05F45422-69F2-4AB6-B456-3FDACFE0B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9F64DBF-9370-5C4A-9033-C9949362E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s-ES_tradnl" dirty="0"/>
              <a:t>Donde están trabajando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4C389A-54AE-7D4C-B482-CE35334A2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5"/>
            <a:ext cx="9905999" cy="1723518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ES_tradnl" sz="2000" dirty="0" err="1"/>
              <a:t>Universe</a:t>
            </a:r>
            <a:r>
              <a:rPr lang="es-ES_tradnl" sz="2000" dirty="0"/>
              <a:t> trabaja con</a:t>
            </a:r>
            <a:r>
              <a:rPr lang="es-EC" dirty="0"/>
              <a:t> </a:t>
            </a:r>
            <a:r>
              <a:rPr lang="es-EC" sz="2000" dirty="0">
                <a:hlinkClick r:id="rId7"/>
              </a:rPr>
              <a:t>juegos en Flash</a:t>
            </a:r>
            <a:r>
              <a:rPr lang="es-EC" sz="2000" dirty="0"/>
              <a:t> , </a:t>
            </a:r>
            <a:r>
              <a:rPr lang="es-EC" sz="2000" dirty="0">
                <a:hlinkClick r:id="rId8"/>
              </a:rPr>
              <a:t>las tareas del navegador</a:t>
            </a:r>
            <a:r>
              <a:rPr lang="es-EC" sz="2000" dirty="0"/>
              <a:t> , y juegos como </a:t>
            </a:r>
            <a:r>
              <a:rPr lang="es-EC" sz="2000" dirty="0">
                <a:hlinkClick r:id="rId9"/>
              </a:rPr>
              <a:t>slither.io</a:t>
            </a:r>
            <a:r>
              <a:rPr lang="es-EC" sz="2000" dirty="0"/>
              <a:t> y </a:t>
            </a:r>
            <a:r>
              <a:rPr lang="es-EC" sz="2000" dirty="0">
                <a:hlinkClick r:id="rId10"/>
              </a:rPr>
              <a:t>GTA V</a:t>
            </a:r>
            <a:r>
              <a:rPr lang="es-EC" sz="2000" dirty="0"/>
              <a:t> . </a:t>
            </a:r>
          </a:p>
          <a:p>
            <a:pPr marL="0" indent="0">
              <a:buNone/>
            </a:pPr>
            <a:r>
              <a:rPr lang="es-EC" sz="2000" dirty="0"/>
              <a:t>Juegos Flash, debido a que son individualementee simples, su lanzamiento incluye 1.000 juegos que se encuentran distribuidos en la imagen de Docker.</a:t>
            </a:r>
          </a:p>
        </p:txBody>
      </p:sp>
      <p:pic>
        <p:nvPicPr>
          <p:cNvPr id="4" name="flashgames_1x6" descr="flashgames_1x6">
            <a:hlinkClick r:id="" action="ppaction://media"/>
            <a:extLst>
              <a:ext uri="{FF2B5EF4-FFF2-40B4-BE49-F238E27FC236}">
                <a16:creationId xmlns:a16="http://schemas.microsoft.com/office/drawing/2014/main" id="{A9BAD430-EF65-554B-9B17-5E574E3484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667933" y="4157926"/>
            <a:ext cx="8711065" cy="145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150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">
            <a:extLst>
              <a:ext uri="{FF2B5EF4-FFF2-40B4-BE49-F238E27FC236}">
                <a16:creationId xmlns:a16="http://schemas.microsoft.com/office/drawing/2014/main" id="{993B1A07-0236-4926-8D53-0A01D1D99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97CDDBDA-B83A-4359-A2A4-0B03E4A6F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5A12CF3-09C7-4DA2-965F-47D18D686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PU con números binarios y placa base">
            <a:extLst>
              <a:ext uri="{FF2B5EF4-FFF2-40B4-BE49-F238E27FC236}">
                <a16:creationId xmlns:a16="http://schemas.microsoft.com/office/drawing/2014/main" id="{ACF2196A-884E-4A56-961C-113FCDACEB0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l="29"/>
          <a:stretch/>
        </p:blipFill>
        <p:spPr>
          <a:xfrm>
            <a:off x="27424" y="9524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21E4882-1AB7-4753-AAFC-4105FD7FC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274F85DD-3631-42CA-9A46-A8E38A637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080693C-1F6B-4C13-9592-C0CBC33E49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FC648D9D-2B7B-4DD1-95A0-658A6DD35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F4901A22-D165-4476-A736-865C836AD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A98176E9-7B32-460E-A7BB-DB5F9795EE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7">
                <a:extLst>
                  <a:ext uri="{FF2B5EF4-FFF2-40B4-BE49-F238E27FC236}">
                    <a16:creationId xmlns:a16="http://schemas.microsoft.com/office/drawing/2014/main" id="{9206F027-8CEA-4A23-BCA1-051C60BE0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6C38CE9-0D8D-4151-B7E4-24620F1AC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ADAACF02-10E1-441D-89F7-CBC3B3739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E490D4D0-46C3-47F4-9123-6D081BAB2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B88265EF-D686-448B-AAF8-2C2BC95BDC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86E482BB-D007-4DC9-ACF8-0A5209B44B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CEA0D54F-AB4A-4676-A056-A3A63F6647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CAF5E0A2-B472-480D-80D4-5407E208BF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817FE8A-35FC-447D-8A8E-6F9A314F0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E5FC3F46-FA6B-4DA5-BC93-2FB0FB2CE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BA60AA9F-B728-425F-B041-59F45DB0D6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889F1B32-7009-4BD1-8F32-5573BDC23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F0C5AC7B-1344-4DD2-9A50-B2816DE187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4703B2C-EC15-4EF9-91D2-6FF344F44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D58B038C-F941-4858-A370-DA42FC974A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7A8B946E-ED4F-476A-AC37-E388554B66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E075BA0-3656-420A-AE6E-64F416E633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C64EF6E-DC01-4A22-85CF-7D46A4F134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A169CCFA-104E-48CD-B98D-B93B93189A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05F45422-69F2-4AB6-B456-3FDACFE0B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9F64DBF-9370-5C4A-9033-C9949362E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s-ES_tradnl" dirty="0"/>
              <a:t>Donde están trabajando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4C389A-54AE-7D4C-B482-CE35334A2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5"/>
            <a:ext cx="9905999" cy="138006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EC" sz="2000" dirty="0"/>
              <a:t>Los agentes de IA lean, navegen y usen la web como las personas, usando pixeles, teclado y mous, por el momento interactuan con elementos comunes de la interfaz de usuarios como botones, listas y controles deslizantes.</a:t>
            </a:r>
            <a:endParaRPr lang="es-ES_tradnl" sz="2000" dirty="0"/>
          </a:p>
        </p:txBody>
      </p:sp>
      <p:pic>
        <p:nvPicPr>
          <p:cNvPr id="4" name="miniwob_1x6.mp4" descr="miniwob_1x6.mp4">
            <a:hlinkClick r:id="" action="ppaction://media"/>
            <a:extLst>
              <a:ext uri="{FF2B5EF4-FFF2-40B4-BE49-F238E27FC236}">
                <a16:creationId xmlns:a16="http://schemas.microsoft.com/office/drawing/2014/main" id="{C4F791D7-8085-EF4A-BCE9-2E1DDF9C08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61965" y="3784603"/>
            <a:ext cx="8468069" cy="185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7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">
            <a:extLst>
              <a:ext uri="{FF2B5EF4-FFF2-40B4-BE49-F238E27FC236}">
                <a16:creationId xmlns:a16="http://schemas.microsoft.com/office/drawing/2014/main" id="{993B1A07-0236-4926-8D53-0A01D1D99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97CDDBDA-B83A-4359-A2A4-0B03E4A6F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5A12CF3-09C7-4DA2-965F-47D18D686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PU con números binarios y placa base">
            <a:extLst>
              <a:ext uri="{FF2B5EF4-FFF2-40B4-BE49-F238E27FC236}">
                <a16:creationId xmlns:a16="http://schemas.microsoft.com/office/drawing/2014/main" id="{ACF2196A-884E-4A56-961C-113FCDACEB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l="29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21E4882-1AB7-4753-AAFC-4105FD7FC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274F85DD-3631-42CA-9A46-A8E38A637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080693C-1F6B-4C13-9592-C0CBC33E49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FC648D9D-2B7B-4DD1-95A0-658A6DD35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F4901A22-D165-4476-A736-865C836AD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A98176E9-7B32-460E-A7BB-DB5F9795EE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7">
                <a:extLst>
                  <a:ext uri="{FF2B5EF4-FFF2-40B4-BE49-F238E27FC236}">
                    <a16:creationId xmlns:a16="http://schemas.microsoft.com/office/drawing/2014/main" id="{9206F027-8CEA-4A23-BCA1-051C60BE0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6C38CE9-0D8D-4151-B7E4-24620F1AC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ADAACF02-10E1-441D-89F7-CBC3B3739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E490D4D0-46C3-47F4-9123-6D081BAB2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B88265EF-D686-448B-AAF8-2C2BC95BDC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86E482BB-D007-4DC9-ACF8-0A5209B44B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CEA0D54F-AB4A-4676-A056-A3A63F6647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CAF5E0A2-B472-480D-80D4-5407E208BF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817FE8A-35FC-447D-8A8E-6F9A314F0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E5FC3F46-FA6B-4DA5-BC93-2FB0FB2CE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BA60AA9F-B728-425F-B041-59F45DB0D6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889F1B32-7009-4BD1-8F32-5573BDC23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F0C5AC7B-1344-4DD2-9A50-B2816DE187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4703B2C-EC15-4EF9-91D2-6FF344F44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D58B038C-F941-4858-A370-DA42FC974A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7A8B946E-ED4F-476A-AC37-E388554B66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E075BA0-3656-420A-AE6E-64F416E633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5C64EF6E-DC01-4A22-85CF-7D46A4F134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A169CCFA-104E-48CD-B98D-B93B93189A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05F45422-69F2-4AB6-B456-3FDACFE0B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9F64DBF-9370-5C4A-9033-C9949362E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s-ES_tradnl" dirty="0"/>
              <a:t>BIBLIOGRAFIA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4C389A-54AE-7D4C-B482-CE35334A2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ES_tradnl" sz="2000" dirty="0">
                <a:hlinkClick r:id="rId5"/>
              </a:rPr>
              <a:t>https://openai.com/blog/universe/</a:t>
            </a:r>
            <a:endParaRPr lang="es-ES_tradnl" sz="2000" dirty="0"/>
          </a:p>
          <a:p>
            <a:pPr marL="0" indent="0">
              <a:buNone/>
            </a:pPr>
            <a:r>
              <a:rPr lang="es-ES_tradnl" sz="2000" dirty="0"/>
              <a:t>https://</a:t>
            </a:r>
            <a:r>
              <a:rPr lang="es-ES_tradnl" sz="2000" dirty="0" err="1"/>
              <a:t>github.com</a:t>
            </a:r>
            <a:r>
              <a:rPr lang="es-ES_tradnl" sz="2000" dirty="0"/>
              <a:t>/</a:t>
            </a:r>
            <a:r>
              <a:rPr lang="es-ES_tradnl" sz="2000" dirty="0" err="1"/>
              <a:t>openai</a:t>
            </a:r>
            <a:r>
              <a:rPr lang="es-ES_tradnl" sz="2000" dirty="0"/>
              <a:t>/</a:t>
            </a:r>
            <a:r>
              <a:rPr lang="es-ES_tradnl" sz="2000" dirty="0" err="1"/>
              <a:t>universe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22052209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{3842DE9B-3FD0-AE41-ADD8-C667045E0D53}tf10001122</Template>
  <TotalTime>62</TotalTime>
  <Words>400</Words>
  <Application>Microsoft Macintosh PowerPoint</Application>
  <PresentationFormat>Panorámica</PresentationFormat>
  <Paragraphs>19</Paragraphs>
  <Slides>7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Circuito</vt:lpstr>
      <vt:lpstr>UNIVERSE</vt:lpstr>
      <vt:lpstr>Funcionalidad</vt:lpstr>
      <vt:lpstr>Que hace</vt:lpstr>
      <vt:lpstr>Infraestructura del universo</vt:lpstr>
      <vt:lpstr>Donde están trabajando</vt:lpstr>
      <vt:lpstr>Donde están trabajando</vt:lpstr>
      <vt:lpstr>BIBLIOGRAFIA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UNIVERSE</dc:title>
  <dc:creator>Est. Luis Fernando Sanchez Sucuzhañay</dc:creator>
  <cp:lastModifiedBy>Est. Luis Fernando Sanchez Sucuzhañay</cp:lastModifiedBy>
  <cp:revision>7</cp:revision>
  <dcterms:created xsi:type="dcterms:W3CDTF">2021-01-28T18:21:19Z</dcterms:created>
  <dcterms:modified xsi:type="dcterms:W3CDTF">2021-01-28T21:30:37Z</dcterms:modified>
</cp:coreProperties>
</file>

<file path=docProps/thumbnail.jpeg>
</file>